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8" r:id="rId1"/>
  </p:sldMasterIdLst>
  <p:notesMasterIdLst>
    <p:notesMasterId r:id="rId64"/>
  </p:notesMasterIdLst>
  <p:sldIdLst>
    <p:sldId id="256" r:id="rId2"/>
    <p:sldId id="257" r:id="rId3"/>
    <p:sldId id="273" r:id="rId4"/>
    <p:sldId id="258" r:id="rId5"/>
    <p:sldId id="274" r:id="rId6"/>
    <p:sldId id="32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98" r:id="rId17"/>
    <p:sldId id="300" r:id="rId18"/>
    <p:sldId id="315" r:id="rId19"/>
    <p:sldId id="301" r:id="rId20"/>
    <p:sldId id="317" r:id="rId21"/>
    <p:sldId id="318" r:id="rId22"/>
    <p:sldId id="319" r:id="rId23"/>
    <p:sldId id="320" r:id="rId24"/>
    <p:sldId id="321" r:id="rId25"/>
    <p:sldId id="322" r:id="rId26"/>
    <p:sldId id="316" r:id="rId27"/>
    <p:sldId id="302" r:id="rId28"/>
    <p:sldId id="327" r:id="rId29"/>
    <p:sldId id="297" r:id="rId30"/>
    <p:sldId id="323" r:id="rId31"/>
    <p:sldId id="330" r:id="rId32"/>
    <p:sldId id="329" r:id="rId33"/>
    <p:sldId id="328" r:id="rId34"/>
    <p:sldId id="299" r:id="rId35"/>
    <p:sldId id="325" r:id="rId36"/>
    <p:sldId id="259" r:id="rId37"/>
    <p:sldId id="326" r:id="rId38"/>
    <p:sldId id="285" r:id="rId39"/>
    <p:sldId id="287" r:id="rId40"/>
    <p:sldId id="288" r:id="rId41"/>
    <p:sldId id="289" r:id="rId42"/>
    <p:sldId id="290" r:id="rId43"/>
    <p:sldId id="291" r:id="rId44"/>
    <p:sldId id="293" r:id="rId45"/>
    <p:sldId id="294" r:id="rId46"/>
    <p:sldId id="295" r:id="rId47"/>
    <p:sldId id="296" r:id="rId48"/>
    <p:sldId id="286" r:id="rId49"/>
    <p:sldId id="284" r:id="rId50"/>
    <p:sldId id="261" r:id="rId51"/>
    <p:sldId id="312" r:id="rId52"/>
    <p:sldId id="313" r:id="rId53"/>
    <p:sldId id="314" r:id="rId54"/>
    <p:sldId id="262" r:id="rId55"/>
    <p:sldId id="303" r:id="rId56"/>
    <p:sldId id="304" r:id="rId57"/>
    <p:sldId id="331" r:id="rId58"/>
    <p:sldId id="305" r:id="rId59"/>
    <p:sldId id="306" r:id="rId60"/>
    <p:sldId id="307" r:id="rId61"/>
    <p:sldId id="308" r:id="rId62"/>
    <p:sldId id="309" r:id="rId6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8" d="100"/>
          <a:sy n="108" d="100"/>
        </p:scale>
        <p:origin x="-1368" y="-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notesMaster" Target="notesMasters/notesMaster1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32CA33-BBF3-4F42-B5A3-9D367E3B3DD8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34251C-A661-AB4D-BF4F-60BE8E828B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05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is a test – can I read this in “Play” mode?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34251C-A661-AB4D-BF4F-60BE8E828B5A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27094"/>
            <a:ext cx="7772400" cy="1470025"/>
          </a:xfrm>
        </p:spPr>
        <p:txBody>
          <a:bodyPr anchor="b" anchorCtr="0"/>
          <a:lstStyle>
            <a:lvl1pPr>
              <a:defRPr sz="54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254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3810000"/>
            <a:ext cx="7770812" cy="1752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CoverGlyp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025" y="3048000"/>
            <a:ext cx="1123950" cy="7715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738282"/>
            <a:ext cx="7770813" cy="1048870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0" y="457200"/>
            <a:ext cx="4572000" cy="3173506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181600"/>
            <a:ext cx="7770813" cy="6858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4890247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7882"/>
            <a:ext cx="1524000" cy="53250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7882"/>
            <a:ext cx="5889812" cy="532503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6052928" y="3115195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26440"/>
            <a:ext cx="7770813" cy="1472184"/>
          </a:xfrm>
        </p:spPr>
        <p:txBody>
          <a:bodyPr anchor="b" anchorCtr="0"/>
          <a:lstStyle>
            <a:lvl1pPr algn="ctr">
              <a:defRPr sz="54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3048"/>
            <a:ext cx="7770813" cy="1755648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16CD-67A3-4CF0-A210-F6AF31AC147F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/>
              <a:t>‹#›</a:t>
            </a:fld>
            <a:endParaRPr kumimoji="0" lang="en-US"/>
          </a:p>
        </p:txBody>
      </p:sp>
      <p:pic>
        <p:nvPicPr>
          <p:cNvPr id="7" name="Picture 6" descr="Glyph-SectionHea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3174066"/>
            <a:ext cx="1066800" cy="5905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6" y="914400"/>
            <a:ext cx="3657600" cy="1162050"/>
          </a:xfrm>
        </p:spPr>
        <p:txBody>
          <a:bodyPr anchor="b"/>
          <a:lstStyle>
            <a:lvl1pPr algn="ctr">
              <a:defRPr sz="3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118" y="457199"/>
            <a:ext cx="3657600" cy="5410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6" y="2590799"/>
            <a:ext cx="3657600" cy="2895601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4746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9013" y="914400"/>
            <a:ext cx="3657600" cy="1161288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58906" y="457200"/>
            <a:ext cx="3657600" cy="5413248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3" y="2587752"/>
            <a:ext cx="3657600" cy="289864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04853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8911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CD07ED-3C5E-2941-8F82-E4105C9B6B4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9800"/>
            <a:ext cx="7770813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6289115"/>
            <a:ext cx="2375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45F0B-BDBA-5240-B667-848F8C73E3A5}" type="datetimeFigureOut">
              <a:rPr lang="en-US" smtClean="0"/>
              <a:pPr/>
              <a:t>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9624" y="6289115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2"/>
          </a:solidFill>
          <a:effectLst>
            <a:outerShdw blurRad="38100" dist="12700" algn="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accent3"/>
        </a:buClr>
        <a:buFont typeface="Wingdings" pitchFamily="2" charset="2"/>
        <a:buChar char="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Relationship Id="rId3" Type="http://schemas.openxmlformats.org/officeDocument/2006/relationships/image" Target="../media/image4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3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36959"/>
            <a:ext cx="7772400" cy="1205190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New Kid on the Block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Walter Elias Disney: The Early Years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Walt lies about his age </a:t>
            </a:r>
            <a:r>
              <a:rPr lang="en-US" dirty="0" smtClean="0"/>
              <a:t>and tries to join </a:t>
            </a:r>
            <a:r>
              <a:rPr lang="en-US" dirty="0" smtClean="0"/>
              <a:t>the Army.</a:t>
            </a:r>
          </a:p>
          <a:p>
            <a:pPr lvl="1"/>
            <a:r>
              <a:rPr lang="en-US" dirty="0" smtClean="0"/>
              <a:t>His true age is discovered and he is sent home.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Walt lies about his age and </a:t>
            </a:r>
            <a:r>
              <a:rPr lang="en-US" dirty="0" smtClean="0"/>
              <a:t>tries to join </a:t>
            </a:r>
            <a:r>
              <a:rPr lang="en-US" dirty="0" smtClean="0"/>
              <a:t>the Army.</a:t>
            </a:r>
          </a:p>
          <a:p>
            <a:pPr lvl="1"/>
            <a:r>
              <a:rPr lang="en-US" dirty="0" smtClean="0"/>
              <a:t>His true age is discovered and he is sent home.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468852"/>
            <a:ext cx="7770813" cy="1398548"/>
          </a:xfrm>
        </p:spPr>
        <p:txBody>
          <a:bodyPr/>
          <a:lstStyle/>
          <a:p>
            <a:r>
              <a:rPr lang="en-US" dirty="0" smtClean="0"/>
              <a:t>Talks his mom into signing a release so that he can join the Red Cross and drive an </a:t>
            </a:r>
            <a:r>
              <a:rPr lang="en-US" dirty="0" smtClean="0"/>
              <a:t>ambulance to support the war effort.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0" y="560886"/>
            <a:ext cx="4445000" cy="3517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640926"/>
            <a:ext cx="7770813" cy="1398548"/>
          </a:xfrm>
        </p:spPr>
        <p:txBody>
          <a:bodyPr/>
          <a:lstStyle/>
          <a:p>
            <a:r>
              <a:rPr lang="en-US" dirty="0" smtClean="0"/>
              <a:t>Returns to K. C., finds employment with </a:t>
            </a:r>
            <a:r>
              <a:rPr lang="en-US" dirty="0" err="1" smtClean="0"/>
              <a:t>Pesmin</a:t>
            </a:r>
            <a:r>
              <a:rPr lang="en-US" dirty="0" smtClean="0"/>
              <a:t>-Rubin Commercial Artists.</a:t>
            </a:r>
            <a:endParaRPr lang="en-US" dirty="0"/>
          </a:p>
        </p:txBody>
      </p:sp>
      <p:pic>
        <p:nvPicPr>
          <p:cNvPr id="6" name="Picture 5" descr="Picture 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0357" y="675162"/>
            <a:ext cx="2513599" cy="37856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199" y="4691728"/>
            <a:ext cx="5325532" cy="1398548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Meets </a:t>
            </a:r>
            <a:r>
              <a:rPr lang="en-US" dirty="0" err="1" smtClean="0"/>
              <a:t>Ubbe</a:t>
            </a:r>
            <a:r>
              <a:rPr lang="en-US" dirty="0" smtClean="0"/>
              <a:t> </a:t>
            </a:r>
            <a:r>
              <a:rPr lang="en-US" dirty="0" err="1" smtClean="0"/>
              <a:t>Iwwerks</a:t>
            </a:r>
            <a:r>
              <a:rPr lang="en-US" dirty="0" smtClean="0"/>
              <a:t> at </a:t>
            </a:r>
            <a:r>
              <a:rPr lang="en-US" dirty="0" err="1" smtClean="0"/>
              <a:t>Pesmin</a:t>
            </a:r>
            <a:r>
              <a:rPr lang="en-US" dirty="0" smtClean="0"/>
              <a:t>-Rubin.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014" y="965200"/>
            <a:ext cx="7467600" cy="34150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4771" y="4640926"/>
            <a:ext cx="5075351" cy="1398548"/>
          </a:xfrm>
        </p:spPr>
        <p:txBody>
          <a:bodyPr/>
          <a:lstStyle/>
          <a:p>
            <a:r>
              <a:rPr lang="en-US" dirty="0" smtClean="0"/>
              <a:t>Open </a:t>
            </a:r>
            <a:r>
              <a:rPr lang="en-US" dirty="0"/>
              <a:t>A</a:t>
            </a:r>
            <a:r>
              <a:rPr lang="en-US" dirty="0" smtClean="0"/>
              <a:t> Commercial Art Studio.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571" y="1522751"/>
            <a:ext cx="3977529" cy="24477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5660" y="1804071"/>
            <a:ext cx="4876151" cy="1371600"/>
          </a:xfrm>
        </p:spPr>
        <p:txBody>
          <a:bodyPr/>
          <a:lstStyle/>
          <a:p>
            <a:r>
              <a:rPr lang="en-US" dirty="0" smtClean="0"/>
              <a:t>Out of Money, Out of Business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72146"/>
            <a:ext cx="7770813" cy="1371600"/>
          </a:xfrm>
        </p:spPr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Helps </a:t>
            </a:r>
            <a:r>
              <a:rPr lang="en-US" dirty="0" err="1" smtClean="0"/>
              <a:t>Ub</a:t>
            </a:r>
            <a:r>
              <a:rPr lang="en-US" dirty="0" smtClean="0"/>
              <a:t> land a job</a:t>
            </a:r>
          </a:p>
          <a:p>
            <a:r>
              <a:rPr lang="en-US" dirty="0" smtClean="0"/>
              <a:t>Introduced to Filmmaking World</a:t>
            </a:r>
          </a:p>
          <a:p>
            <a:pPr lvl="1"/>
            <a:r>
              <a:rPr lang="en-US" dirty="0" smtClean="0"/>
              <a:t>And …. Limited Animation Used in Ad Production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491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5196332"/>
            <a:ext cx="7770813" cy="1082510"/>
          </a:xfrm>
        </p:spPr>
        <p:txBody>
          <a:bodyPr/>
          <a:lstStyle/>
          <a:p>
            <a:r>
              <a:rPr lang="en-US" dirty="0" smtClean="0"/>
              <a:t>Acquires </a:t>
            </a:r>
            <a:r>
              <a:rPr lang="en-US" i="1" dirty="0" smtClean="0"/>
              <a:t>Animated Cartoons </a:t>
            </a:r>
            <a:r>
              <a:rPr lang="en-US" dirty="0" smtClean="0"/>
              <a:t>by Edwin George Lutz from the public library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387" y="1438836"/>
            <a:ext cx="2151876" cy="33716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6915" y="5441295"/>
            <a:ext cx="3196214" cy="663107"/>
          </a:xfrm>
        </p:spPr>
        <p:txBody>
          <a:bodyPr>
            <a:normAutofit fontScale="92500"/>
          </a:bodyPr>
          <a:lstStyle/>
          <a:p>
            <a:pPr>
              <a:buNone/>
            </a:pPr>
            <a:r>
              <a:rPr lang="en-US" dirty="0" smtClean="0"/>
              <a:t>Born December 5, 1901</a:t>
            </a:r>
            <a:endParaRPr lang="en-US" dirty="0"/>
          </a:p>
        </p:txBody>
      </p:sp>
      <p:pic>
        <p:nvPicPr>
          <p:cNvPr id="6" name="Picture 5" descr="Picture 3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290" y="555513"/>
            <a:ext cx="3562759" cy="48308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720" y="1438836"/>
            <a:ext cx="2940146" cy="47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5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0054" y="1438836"/>
            <a:ext cx="3011044" cy="473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266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252" y="1438836"/>
            <a:ext cx="3034202" cy="473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397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9288" y="1438836"/>
            <a:ext cx="3034202" cy="473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660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853" y="1438836"/>
            <a:ext cx="3002658" cy="473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990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8890" y="1438836"/>
            <a:ext cx="2759366" cy="473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670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92448"/>
            <a:ext cx="7770813" cy="36576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Borrows a camera</a:t>
            </a:r>
          </a:p>
          <a:p>
            <a:r>
              <a:rPr lang="en-US" dirty="0" smtClean="0"/>
              <a:t>Walt &amp; </a:t>
            </a:r>
            <a:r>
              <a:rPr lang="en-US" dirty="0" err="1" smtClean="0"/>
              <a:t>Ub</a:t>
            </a:r>
            <a:r>
              <a:rPr lang="en-US" dirty="0" smtClean="0"/>
              <a:t> work late nights and weekends</a:t>
            </a:r>
          </a:p>
        </p:txBody>
      </p:sp>
    </p:spTree>
    <p:extLst>
      <p:ext uri="{BB962C8B-B14F-4D97-AF65-F5344CB8AC3E}">
        <p14:creationId xmlns:p14="http://schemas.microsoft.com/office/powerpoint/2010/main" val="1983792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Lands an $11,000 contract from </a:t>
            </a:r>
            <a:r>
              <a:rPr lang="en-US" dirty="0" err="1" smtClean="0"/>
              <a:t>Pictoral</a:t>
            </a:r>
            <a:r>
              <a:rPr lang="en-US" dirty="0" smtClean="0"/>
              <a:t> Films</a:t>
            </a:r>
          </a:p>
          <a:p>
            <a:pPr lvl="1"/>
            <a:r>
              <a:rPr lang="en-US" dirty="0" smtClean="0"/>
              <a:t>A Strange Contract: Payment to come six months after </a:t>
            </a:r>
            <a:r>
              <a:rPr lang="en-US" dirty="0" smtClean="0"/>
              <a:t>delivery.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Kansas City Film Ad Co.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Lands an $11,000 contract from </a:t>
            </a:r>
            <a:r>
              <a:rPr lang="en-US" dirty="0" err="1" smtClean="0"/>
              <a:t>Pictoral</a:t>
            </a:r>
            <a:r>
              <a:rPr lang="en-US" dirty="0" smtClean="0"/>
              <a:t> </a:t>
            </a:r>
            <a:r>
              <a:rPr lang="en-US" dirty="0" smtClean="0"/>
              <a:t>Films</a:t>
            </a:r>
          </a:p>
          <a:p>
            <a:pPr lvl="1"/>
            <a:r>
              <a:rPr lang="en-US" dirty="0"/>
              <a:t>A Strange Contract: Payment to come six months after </a:t>
            </a:r>
            <a:r>
              <a:rPr lang="en-US" dirty="0" smtClean="0"/>
              <a:t>delivery.</a:t>
            </a:r>
            <a:endParaRPr lang="en-US" dirty="0" smtClean="0"/>
          </a:p>
          <a:p>
            <a:r>
              <a:rPr lang="en-US" dirty="0" smtClean="0"/>
              <a:t>Starts a New Business: Laugh-O-Grams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82133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Laugh</a:t>
            </a:r>
            <a:r>
              <a:rPr lang="en-US" dirty="0" smtClean="0"/>
              <a:t>-</a:t>
            </a:r>
            <a:r>
              <a:rPr lang="en-US" dirty="0" smtClean="0"/>
              <a:t>O</a:t>
            </a:r>
            <a:r>
              <a:rPr lang="en-US" dirty="0" smtClean="0"/>
              <a:t>-</a:t>
            </a:r>
            <a:r>
              <a:rPr lang="en-US" dirty="0" smtClean="0"/>
              <a:t>Grams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875" y="1374084"/>
            <a:ext cx="6520256" cy="47303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2473" y="5441295"/>
            <a:ext cx="3922445" cy="663107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dirty="0" smtClean="0"/>
              <a:t>Showed an early interest in the arts: drawing and acting.</a:t>
            </a:r>
            <a:endParaRPr lang="en-US" dirty="0"/>
          </a:p>
        </p:txBody>
      </p:sp>
      <p:pic>
        <p:nvPicPr>
          <p:cNvPr id="4" name="Picture 3" descr="Picture 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766" y="916015"/>
            <a:ext cx="4075152" cy="40751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Laugh</a:t>
            </a:r>
            <a:r>
              <a:rPr lang="en-US" dirty="0" smtClean="0"/>
              <a:t>-</a:t>
            </a:r>
            <a:r>
              <a:rPr lang="en-US" dirty="0"/>
              <a:t>O</a:t>
            </a:r>
            <a:r>
              <a:rPr lang="en-US" dirty="0" smtClean="0"/>
              <a:t>-</a:t>
            </a:r>
            <a:r>
              <a:rPr lang="en-US" dirty="0" smtClean="0"/>
              <a:t>Grams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955800"/>
            <a:ext cx="44196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760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Laugh-O-Grams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0284" y="5079565"/>
            <a:ext cx="4476349" cy="63569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Produced fairy tails and parables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610" y="1438836"/>
            <a:ext cx="4893139" cy="348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9484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Laugh-O-Grams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69464" y="5055236"/>
            <a:ext cx="4510909" cy="69448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Produces the first Alice Comedy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106" y="1575606"/>
            <a:ext cx="4314100" cy="303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687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Laugh-O-Grams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69464" y="5055236"/>
            <a:ext cx="4510909" cy="69448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But it bankrupts the company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148" y="1575606"/>
            <a:ext cx="4421225" cy="303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459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Laugh-O-Grams Folds</a:t>
            </a:r>
            <a:br>
              <a:rPr lang="en-US" dirty="0" smtClean="0"/>
            </a:br>
            <a:r>
              <a:rPr lang="en-US" sz="2400" dirty="0" smtClean="0"/>
              <a:t>Out </a:t>
            </a:r>
            <a:r>
              <a:rPr lang="en-US" sz="2400" dirty="0" smtClean="0"/>
              <a:t>of </a:t>
            </a:r>
            <a:r>
              <a:rPr lang="en-US" sz="2400" dirty="0" smtClean="0"/>
              <a:t>Business </a:t>
            </a:r>
            <a:r>
              <a:rPr lang="en-US" sz="2400" dirty="0" smtClean="0"/>
              <a:t>Again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0" y="1524000"/>
            <a:ext cx="5270500" cy="381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Twice failed in business, owes money to friends and relatives, this could be the end of his adventures in the entertainment industry….but he has a gift, and one asset – the first finished</a:t>
            </a:r>
            <a:r>
              <a:rPr lang="en-US" i="1" dirty="0" smtClean="0"/>
              <a:t> Alice </a:t>
            </a:r>
            <a:r>
              <a:rPr lang="en-US" dirty="0" smtClean="0"/>
              <a:t>film.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4878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34533" y="1758286"/>
            <a:ext cx="6951134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His Gift: </a:t>
            </a:r>
          </a:p>
          <a:p>
            <a:r>
              <a:rPr lang="en-US" sz="2400" dirty="0" smtClean="0"/>
              <a:t>“Perhaps </a:t>
            </a:r>
            <a:r>
              <a:rPr lang="en-US" sz="2400" dirty="0" smtClean="0"/>
              <a:t>no one in the history of film has had as thorough an understanding of story structure and pacing as Walt Disney”                             </a:t>
            </a:r>
          </a:p>
          <a:p>
            <a:r>
              <a:rPr lang="en-US" dirty="0" smtClean="0"/>
              <a:t>                                                                   - Charles Solomon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So he heads west, to Hollywood, dirt poor with a borrowed coat, a cardboard suitcase and holes in his shoes.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0227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102518" y="2906662"/>
            <a:ext cx="7045298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/>
              <a:t>        “We have just discovered something new and clever in animated cartoons! </a:t>
            </a:r>
          </a:p>
          <a:p>
            <a:r>
              <a:rPr lang="en-US" i="1" dirty="0" smtClean="0"/>
              <a:t>The first subject of this distinctly different series is now in production. </a:t>
            </a:r>
          </a:p>
          <a:p>
            <a:r>
              <a:rPr lang="en-US" i="1" dirty="0" smtClean="0"/>
              <a:t>        It is a new idea and is bound to be a winner because it is a clever </a:t>
            </a:r>
          </a:p>
          <a:p>
            <a:r>
              <a:rPr lang="en-US" i="1" dirty="0" smtClean="0"/>
              <a:t>combination of live characters and cartoons using a cast of live child </a:t>
            </a:r>
          </a:p>
          <a:p>
            <a:r>
              <a:rPr lang="en-US" i="1" dirty="0" smtClean="0"/>
              <a:t>actors who carry on their action on cartoon scenes with cartoon characters.”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849294" y="1626145"/>
            <a:ext cx="3449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Walt to M.J. Winkler: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3786" y="2883146"/>
            <a:ext cx="78645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/>
              <a:t>        “I am establishing a studio in Los Angeles and am taking with me a select number </a:t>
            </a:r>
          </a:p>
          <a:p>
            <a:r>
              <a:rPr lang="en-US" i="1" dirty="0" smtClean="0"/>
              <a:t>of my former staff and will in a short time be producing at regular intervals.”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849294" y="1626145"/>
            <a:ext cx="3449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Walt to M.J. Winkler: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Elias Disney was not financially successful.</a:t>
            </a:r>
          </a:p>
          <a:p>
            <a:pPr lvl="1"/>
            <a:r>
              <a:rPr lang="en-US" dirty="0" smtClean="0"/>
              <a:t>Tried various trades.</a:t>
            </a:r>
          </a:p>
          <a:p>
            <a:r>
              <a:rPr lang="en-US" dirty="0" smtClean="0"/>
              <a:t>After selling his Marceline, Missouri Farm, family moved to Chicago.</a:t>
            </a:r>
          </a:p>
          <a:p>
            <a:pPr lvl="1"/>
            <a:r>
              <a:rPr lang="en-US" dirty="0" smtClean="0"/>
              <a:t>Acquired a paper route as a principle source of income.</a:t>
            </a:r>
          </a:p>
          <a:p>
            <a:pPr lvl="1"/>
            <a:r>
              <a:rPr lang="en-US" dirty="0" smtClean="0"/>
              <a:t>Walt and his brother were delivery boys.</a:t>
            </a:r>
            <a:endParaRPr lang="en-US" dirty="0"/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14029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3786" y="2883146"/>
            <a:ext cx="7864595" cy="17543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/>
              <a:t>        “I am establishing a studio in Los Angeles and am taking with me a select number </a:t>
            </a:r>
          </a:p>
          <a:p>
            <a:r>
              <a:rPr lang="en-US" i="1" dirty="0" smtClean="0"/>
              <a:t>of my former staff and will in a short time be producing at regular intervals.”</a:t>
            </a:r>
          </a:p>
          <a:p>
            <a:pPr algn="ctr"/>
            <a:endParaRPr lang="en-US" dirty="0" smtClean="0">
              <a:latin typeface="Wingdings"/>
              <a:ea typeface="Wingdings"/>
              <a:cs typeface="Wingdings"/>
            </a:endParaRPr>
          </a:p>
          <a:p>
            <a:pPr algn="ctr"/>
            <a:r>
              <a:rPr lang="en-US" dirty="0" smtClean="0">
                <a:latin typeface="Wingdings"/>
                <a:ea typeface="Wingdings"/>
                <a:cs typeface="Wingdings"/>
              </a:rPr>
              <a:t>               </a:t>
            </a:r>
            <a:r>
              <a:rPr lang="en-US" dirty="0" err="1" smtClean="0">
                <a:latin typeface="Wingdings"/>
                <a:ea typeface="Wingdings"/>
                <a:cs typeface="Wingdings"/>
              </a:rPr>
              <a:t></a:t>
            </a:r>
            <a:r>
              <a:rPr lang="en-US" dirty="0" smtClean="0">
                <a:latin typeface="Wingdings"/>
                <a:ea typeface="Wingdings"/>
                <a:cs typeface="Wingdings"/>
              </a:rPr>
              <a:t> </a:t>
            </a:r>
            <a:r>
              <a:rPr lang="en-US" dirty="0" err="1" smtClean="0">
                <a:latin typeface="Wingdings"/>
                <a:ea typeface="Wingdings"/>
                <a:cs typeface="Wingdings"/>
              </a:rPr>
              <a:t></a:t>
            </a:r>
            <a:r>
              <a:rPr lang="en-US" dirty="0" smtClean="0"/>
              <a:t>    </a:t>
            </a:r>
            <a:r>
              <a:rPr lang="en-US" dirty="0" err="1" smtClean="0">
                <a:latin typeface="Wingdings"/>
                <a:ea typeface="Wingdings"/>
                <a:cs typeface="Wingdings"/>
              </a:rPr>
              <a:t></a:t>
            </a:r>
            <a:endParaRPr lang="en-US" dirty="0" smtClean="0"/>
          </a:p>
          <a:p>
            <a:r>
              <a:rPr lang="en-US" i="1" dirty="0" smtClean="0"/>
              <a:t>      </a:t>
            </a:r>
          </a:p>
          <a:p>
            <a:r>
              <a:rPr lang="en-US" i="1" dirty="0" smtClean="0"/>
              <a:t>       “Believe series can be put over will pay fifteen hundred each negative for first six.”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849294" y="1626145"/>
            <a:ext cx="3449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Walt to M.J. Winkler: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01332" y="516469"/>
            <a:ext cx="472439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Walt’s Studio, in uncle Roberts’ Garage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079" y="2262903"/>
            <a:ext cx="4469841" cy="31111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01332" y="516469"/>
            <a:ext cx="472439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Walt’s Studio, in uncle Roberts’ Garage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749" y="1961702"/>
            <a:ext cx="5909120" cy="39649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01332" y="516469"/>
            <a:ext cx="472439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Walt’s Studio, in uncle Roberts’ Garage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820" y="1961702"/>
            <a:ext cx="4816923" cy="32320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704" y="2304891"/>
            <a:ext cx="3172502" cy="41420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Disney Bros. Begins Production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dirty="0" smtClean="0"/>
              <a:t>Opens Studio in mid October, 1923</a:t>
            </a:r>
          </a:p>
          <a:p>
            <a:pPr algn="ctr">
              <a:buNone/>
            </a:pPr>
            <a:endParaRPr lang="en-US" dirty="0" smtClean="0"/>
          </a:p>
          <a:p>
            <a:r>
              <a:rPr lang="en-US" dirty="0" smtClean="0"/>
              <a:t>Convinces Roy to Join Him</a:t>
            </a:r>
          </a:p>
          <a:p>
            <a:r>
              <a:rPr lang="en-US" dirty="0" smtClean="0"/>
              <a:t>Hires </a:t>
            </a:r>
            <a:r>
              <a:rPr lang="en-US" dirty="0" smtClean="0"/>
              <a:t>Ham Hamilton</a:t>
            </a:r>
          </a:p>
          <a:p>
            <a:r>
              <a:rPr lang="en-US" dirty="0" smtClean="0"/>
              <a:t>Sends for Virginia Davis, at $100.00 a month</a:t>
            </a:r>
          </a:p>
          <a:p>
            <a:r>
              <a:rPr lang="en-US" dirty="0" smtClean="0"/>
              <a:t>Asks </a:t>
            </a:r>
            <a:r>
              <a:rPr lang="en-US" dirty="0" err="1" smtClean="0"/>
              <a:t>Ub</a:t>
            </a:r>
            <a:r>
              <a:rPr lang="en-US" dirty="0" smtClean="0"/>
              <a:t> </a:t>
            </a:r>
            <a:r>
              <a:rPr lang="en-US" dirty="0" err="1" smtClean="0"/>
              <a:t>Iwerks</a:t>
            </a:r>
            <a:r>
              <a:rPr lang="en-US" dirty="0" smtClean="0"/>
              <a:t> to leave K.C. and come to California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Disney Bros. Begins Production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266" y="1193293"/>
            <a:ext cx="2844800" cy="4445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107266" y="5774267"/>
            <a:ext cx="29286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Released by Christmas 1923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5800" y="4157137"/>
            <a:ext cx="777081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“It didn't take very many people to produce animated cartoons in </a:t>
            </a:r>
            <a:r>
              <a:rPr lang="en-US" i="1" dirty="0" smtClean="0"/>
              <a:t>the early 20s</a:t>
            </a:r>
            <a:r>
              <a:rPr lang="en-US" i="1" dirty="0" smtClean="0"/>
              <a:t>. </a:t>
            </a:r>
            <a:r>
              <a:rPr lang="en-US" i="1" dirty="0" smtClean="0"/>
              <a:t>Walt Disney, 23, poses outside of his small studio on </a:t>
            </a:r>
            <a:r>
              <a:rPr lang="en-US" i="1" dirty="0" err="1" smtClean="0"/>
              <a:t>Kingswell</a:t>
            </a:r>
            <a:r>
              <a:rPr lang="en-US" i="1" dirty="0" smtClean="0"/>
              <a:t> Ave. in Los Angeles with </a:t>
            </a:r>
            <a:r>
              <a:rPr lang="en-US" i="1" dirty="0" err="1" smtClean="0"/>
              <a:t>Ub</a:t>
            </a:r>
            <a:r>
              <a:rPr lang="en-US" i="1" dirty="0" smtClean="0"/>
              <a:t> </a:t>
            </a:r>
            <a:r>
              <a:rPr lang="en-US" i="1" dirty="0" err="1" smtClean="0"/>
              <a:t>Iwerks</a:t>
            </a:r>
            <a:r>
              <a:rPr lang="en-US" i="1" dirty="0" smtClean="0"/>
              <a:t> (left) and Ham Hamilton (center), both animators. Two girls worked in ink-and-paint, Mike Marcus operated the camera and Walt's older brother Roy handled the books and ran the camera for the live-action filming of the 5 year-old actress, Virginia Davis, who played Alice.”</a:t>
            </a:r>
          </a:p>
          <a:p>
            <a:r>
              <a:rPr lang="en-US" i="1" dirty="0" smtClean="0"/>
              <a:t>									</a:t>
            </a:r>
            <a:r>
              <a:rPr lang="en-US" sz="1400" i="1" dirty="0" smtClean="0"/>
              <a:t>© The Walt Disney Company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6058" y="423608"/>
            <a:ext cx="3703875" cy="34812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5800" y="4783666"/>
            <a:ext cx="7770813" cy="1473201"/>
          </a:xfrm>
        </p:spPr>
        <p:txBody>
          <a:bodyPr/>
          <a:lstStyle/>
          <a:p>
            <a:r>
              <a:rPr lang="en-US" dirty="0" smtClean="0"/>
              <a:t>$1,500 each for the first 6, then two more series at $1,800 each.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640" y="383478"/>
            <a:ext cx="3111887" cy="41461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652853" y="5029212"/>
            <a:ext cx="63311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Disney Brother’s Studio &amp; the Alice Staff, 1927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858" y="644133"/>
            <a:ext cx="5950209" cy="40729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932253" y="4885273"/>
            <a:ext cx="56416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L to R: Walker Harmon, </a:t>
            </a:r>
            <a:r>
              <a:rPr lang="en-US" dirty="0" err="1" smtClean="0"/>
              <a:t>Friz</a:t>
            </a:r>
            <a:r>
              <a:rPr lang="en-US" dirty="0" smtClean="0"/>
              <a:t> </a:t>
            </a:r>
            <a:r>
              <a:rPr lang="en-US" dirty="0" err="1" smtClean="0"/>
              <a:t>Freleng</a:t>
            </a:r>
            <a:r>
              <a:rPr lang="en-US" dirty="0" smtClean="0"/>
              <a:t>, Rudolph </a:t>
            </a:r>
            <a:r>
              <a:rPr lang="en-US" dirty="0" err="1" smtClean="0"/>
              <a:t>Ising</a:t>
            </a:r>
            <a:r>
              <a:rPr lang="en-US" dirty="0" smtClean="0"/>
              <a:t>,</a:t>
            </a:r>
          </a:p>
          <a:p>
            <a:r>
              <a:rPr lang="en-US" dirty="0" smtClean="0"/>
              <a:t>Roy Disney, Lois Hardwick, Hugh Harmon, </a:t>
            </a:r>
            <a:r>
              <a:rPr lang="en-US" dirty="0" err="1" smtClean="0"/>
              <a:t>Ub</a:t>
            </a:r>
            <a:r>
              <a:rPr lang="en-US" dirty="0" smtClean="0"/>
              <a:t> </a:t>
            </a:r>
            <a:r>
              <a:rPr lang="en-US" dirty="0" err="1" smtClean="0"/>
              <a:t>Iwerks</a:t>
            </a:r>
            <a:r>
              <a:rPr lang="en-US" dirty="0" smtClean="0"/>
              <a:t>,</a:t>
            </a:r>
          </a:p>
          <a:p>
            <a:r>
              <a:rPr lang="en-US" dirty="0" smtClean="0"/>
              <a:t>Norman Blackburn, Paul Smith, Walt Disney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858" y="644133"/>
            <a:ext cx="5950209" cy="40729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Elias Disney wasn’t supportive of his son’s interests in the arts.</a:t>
            </a:r>
          </a:p>
          <a:p>
            <a:r>
              <a:rPr lang="en-US" dirty="0" smtClean="0"/>
              <a:t>Walt looked to Roy for comfort and companionship</a:t>
            </a:r>
            <a:r>
              <a:rPr lang="en-US" dirty="0" smtClean="0"/>
              <a:t>.</a:t>
            </a:r>
            <a:endParaRPr lang="en-US" dirty="0" smtClean="0"/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155" y="770689"/>
            <a:ext cx="3206245" cy="325154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845883" y="4555077"/>
            <a:ext cx="35464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Oswald the Lucky Rabbit, 1927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491666" y="4834488"/>
            <a:ext cx="43155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/>
              <a:t>Iwerks</a:t>
            </a:r>
            <a:r>
              <a:rPr lang="en-US" sz="2400" dirty="0" smtClean="0"/>
              <a:t> redesign was rounder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666" y="580518"/>
            <a:ext cx="4315533" cy="41100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66823" y="5240904"/>
            <a:ext cx="70696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Comparative Design: Oswald and the </a:t>
            </a:r>
            <a:r>
              <a:rPr lang="en-US" sz="2400" dirty="0" err="1" smtClean="0"/>
              <a:t>Animaniacs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4348047" y="425847"/>
            <a:ext cx="3746104" cy="37143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24488" y="1289473"/>
            <a:ext cx="5791195" cy="37143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958" y="1376219"/>
            <a:ext cx="5643322" cy="35683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717" y="493583"/>
            <a:ext cx="3568304" cy="3561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6147" y="6636"/>
            <a:ext cx="1508309" cy="154276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17193" y="3105835"/>
            <a:ext cx="72081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Oswald’s popularity begins to grow…things look good for Disney’s fledging studio.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1467" y="4809068"/>
            <a:ext cx="4588933" cy="1092199"/>
          </a:xfrm>
        </p:spPr>
        <p:txBody>
          <a:bodyPr>
            <a:normAutofit/>
          </a:bodyPr>
          <a:lstStyle/>
          <a:p>
            <a:r>
              <a:rPr lang="en-US" dirty="0" smtClean="0"/>
              <a:t>Walt’s one obsession purchase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488" y="688188"/>
            <a:ext cx="5708245" cy="38092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Mintz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Charles </a:t>
            </a:r>
            <a:r>
              <a:rPr lang="en-US" dirty="0" err="1" smtClean="0"/>
              <a:t>Mintz</a:t>
            </a:r>
            <a:r>
              <a:rPr lang="en-US" dirty="0" smtClean="0"/>
              <a:t> takes over the business operations for </a:t>
            </a:r>
            <a:r>
              <a:rPr lang="en-US" dirty="0" smtClean="0"/>
              <a:t>Winkler, his wife.</a:t>
            </a:r>
          </a:p>
          <a:p>
            <a:r>
              <a:rPr lang="en-US" dirty="0" smtClean="0"/>
              <a:t>At </a:t>
            </a:r>
            <a:r>
              <a:rPr lang="en-US" dirty="0" smtClean="0"/>
              <a:t>contract’s end, </a:t>
            </a:r>
            <a:r>
              <a:rPr lang="en-US" dirty="0" err="1" smtClean="0"/>
              <a:t>Mintz</a:t>
            </a:r>
            <a:r>
              <a:rPr lang="en-US" dirty="0" smtClean="0"/>
              <a:t> was paying </a:t>
            </a:r>
            <a:r>
              <a:rPr lang="en-US" dirty="0" smtClean="0"/>
              <a:t>Disney $</a:t>
            </a:r>
            <a:r>
              <a:rPr lang="en-US" dirty="0" smtClean="0"/>
              <a:t>2,250.00 per cartoon</a:t>
            </a:r>
          </a:p>
          <a:p>
            <a:r>
              <a:rPr lang="en-US" dirty="0" smtClean="0"/>
              <a:t>Walt wanted $2,500.00</a:t>
            </a:r>
          </a:p>
          <a:p>
            <a:r>
              <a:rPr lang="en-US" dirty="0" err="1" smtClean="0"/>
              <a:t>Mintz</a:t>
            </a:r>
            <a:r>
              <a:rPr lang="en-US" dirty="0" smtClean="0"/>
              <a:t> final offer was $</a:t>
            </a:r>
            <a:r>
              <a:rPr lang="en-US" dirty="0" smtClean="0"/>
              <a:t>1,800.00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… </a:t>
            </a:r>
            <a:r>
              <a:rPr lang="en-US" dirty="0" smtClean="0"/>
              <a:t>or </a:t>
            </a:r>
            <a:r>
              <a:rPr lang="en-US" dirty="0" smtClean="0"/>
              <a:t>loose his Oswald character altogether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Coming of Mickey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Telegram to Roy and </a:t>
            </a:r>
            <a:r>
              <a:rPr lang="en-US" dirty="0" err="1" smtClean="0"/>
              <a:t>Ub</a:t>
            </a:r>
            <a:r>
              <a:rPr lang="en-US" dirty="0" smtClean="0"/>
              <a:t>: Everything will be OK.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Coming of Mickey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Ideas began on the train from New York to L.A.</a:t>
            </a:r>
          </a:p>
          <a:p>
            <a:pPr lvl="1"/>
            <a:r>
              <a:rPr lang="en-US" dirty="0" smtClean="0"/>
              <a:t>Continued development after his return</a:t>
            </a:r>
          </a:p>
          <a:p>
            <a:r>
              <a:rPr lang="en-US" dirty="0" smtClean="0"/>
              <a:t>Mortimer was his suggested name</a:t>
            </a:r>
          </a:p>
          <a:p>
            <a:r>
              <a:rPr lang="en-US" dirty="0" smtClean="0"/>
              <a:t>Lilly (by most accounts) thought Mickey was better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37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Coming of Mickey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571" y="1608176"/>
            <a:ext cx="5354693" cy="4289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Coming of Mickey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766" y="1556080"/>
            <a:ext cx="3161887" cy="394725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508428" y="5635515"/>
            <a:ext cx="6537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Ub</a:t>
            </a:r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338794"/>
            <a:ext cx="7770813" cy="2045936"/>
          </a:xfrm>
        </p:spPr>
        <p:txBody>
          <a:bodyPr>
            <a:normAutofit/>
          </a:bodyPr>
          <a:lstStyle/>
          <a:p>
            <a:r>
              <a:rPr lang="en-US" dirty="0" smtClean="0"/>
              <a:t>Childhood </a:t>
            </a:r>
            <a:r>
              <a:rPr lang="en-US" dirty="0" smtClean="0"/>
              <a:t>friend with mutual interests.</a:t>
            </a:r>
          </a:p>
          <a:p>
            <a:pPr lvl="2"/>
            <a:r>
              <a:rPr lang="en-US" dirty="0" smtClean="0"/>
              <a:t>Would sneak out of his bedroom, interact with his </a:t>
            </a:r>
            <a:r>
              <a:rPr lang="en-US" dirty="0" smtClean="0"/>
              <a:t>neighborhood friend, Walter Pfeiffer, </a:t>
            </a:r>
            <a:r>
              <a:rPr lang="en-US" dirty="0" smtClean="0"/>
              <a:t>then climb back in his bedroom window a few hours before he had to go deliver papers.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863" y="328861"/>
            <a:ext cx="6617504" cy="371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351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Plane Crazy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8800" y="5291667"/>
            <a:ext cx="3166533" cy="75353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Premiered May, 1928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528" y="1585633"/>
            <a:ext cx="3973242" cy="3282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Galloping Gaucho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0689" y="5291667"/>
            <a:ext cx="1955800" cy="75353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August, 1928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356" y="1297942"/>
            <a:ext cx="5058249" cy="36932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Jazz Singer, Oct ‘27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4372" y="1412169"/>
            <a:ext cx="3175247" cy="47092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Sold drawings at a local barber shop.</a:t>
            </a:r>
          </a:p>
          <a:p>
            <a:r>
              <a:rPr lang="en-US" dirty="0" smtClean="0"/>
              <a:t>Started classes at the Chicago Institute of Art.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Sold drawings at a local barber shop.</a:t>
            </a:r>
          </a:p>
          <a:p>
            <a:r>
              <a:rPr lang="en-US" dirty="0" smtClean="0"/>
              <a:t>Started classes at the Chicago Institute of Art.</a:t>
            </a:r>
          </a:p>
          <a:p>
            <a:r>
              <a:rPr lang="en-US" dirty="0" smtClean="0"/>
              <a:t>US enters WWI, Roy enlists. 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Walt lies about his age and </a:t>
            </a:r>
            <a:r>
              <a:rPr lang="en-US" dirty="0" smtClean="0"/>
              <a:t>tries to join </a:t>
            </a:r>
            <a:r>
              <a:rPr lang="en-US" dirty="0" smtClean="0"/>
              <a:t>the Army.</a:t>
            </a:r>
          </a:p>
        </p:txBody>
      </p:sp>
      <p:pic>
        <p:nvPicPr>
          <p:cNvPr id="4" name="Picture 3" descr="Mickey_Si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32" y="254219"/>
            <a:ext cx="1069720" cy="969434"/>
          </a:xfrm>
          <a:prstGeom prst="rect">
            <a:avLst/>
          </a:prstGeom>
          <a:effectLst>
            <a:outerShdw blurRad="88900" dist="215900" dir="2700000" algn="br">
              <a:schemeClr val="bg1">
                <a:lumMod val="95000"/>
                <a:lumOff val="5000"/>
                <a:alpha val="4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132" y="209711"/>
            <a:ext cx="1045606" cy="10456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Folio">
  <a:themeElements>
    <a:clrScheme name="Folio">
      <a:dk1>
        <a:sysClr val="windowText" lastClr="000000"/>
      </a:dk1>
      <a:lt1>
        <a:sysClr val="window" lastClr="FFFFFF"/>
      </a:lt1>
      <a:dk2>
        <a:srgbClr val="2D2F2B"/>
      </a:dk2>
      <a:lt2>
        <a:srgbClr val="DEDED7"/>
      </a:lt2>
      <a:accent1>
        <a:srgbClr val="294171"/>
      </a:accent1>
      <a:accent2>
        <a:srgbClr val="748CBC"/>
      </a:accent2>
      <a:accent3>
        <a:srgbClr val="8E887C"/>
      </a:accent3>
      <a:accent4>
        <a:srgbClr val="834736"/>
      </a:accent4>
      <a:accent5>
        <a:srgbClr val="5A1705"/>
      </a:accent5>
      <a:accent6>
        <a:srgbClr val="A0A16A"/>
      </a:accent6>
      <a:hlink>
        <a:srgbClr val="74B6BC"/>
      </a:hlink>
      <a:folHlink>
        <a:srgbClr val="7F95A4"/>
      </a:folHlink>
    </a:clrScheme>
    <a:fontScheme name="Folio">
      <a:majorFont>
        <a:latin typeface="Calisto MT"/>
        <a:ea typeface=""/>
        <a:cs typeface=""/>
        <a:font script="Jpan" typeface="ＭＳ 明朝"/>
      </a:majorFont>
      <a:minorFont>
        <a:latin typeface="Calisto MT"/>
        <a:ea typeface=""/>
        <a:cs typeface=""/>
        <a:font script="Jpan" typeface="ＭＳ 明朝"/>
      </a:minorFont>
    </a:fontScheme>
    <a:fmtScheme name="Foli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20000"/>
              </a:schemeClr>
              <a:schemeClr val="phClr"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st="25400">
              <a:srgbClr val="000000">
                <a:alpha val="50000"/>
              </a:srgbClr>
            </a:inn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3000"/>
                <a:lumMod val="10000"/>
              </a:schemeClr>
              <a:schemeClr val="phClr">
                <a:tint val="91000"/>
                <a:satMod val="500000"/>
                <a:lumMod val="125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Folio.thmx</Template>
  <TotalTime>2320</TotalTime>
  <Words>1173</Words>
  <Application>Microsoft Macintosh PowerPoint</Application>
  <PresentationFormat>On-screen Show (4:3)</PresentationFormat>
  <Paragraphs>130</Paragraphs>
  <Slides>62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3" baseType="lpstr">
      <vt:lpstr>Folio</vt:lpstr>
      <vt:lpstr>   New Kid on the Block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 of Money, Out of Business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Kansas City Film Ad Co.</vt:lpstr>
      <vt:lpstr>Laugh-O-Grams</vt:lpstr>
      <vt:lpstr>Laugh-O-Grams</vt:lpstr>
      <vt:lpstr>Laugh-O-Grams</vt:lpstr>
      <vt:lpstr>Laugh-O-Grams</vt:lpstr>
      <vt:lpstr>Laugh-O-Grams</vt:lpstr>
      <vt:lpstr>Laugh-O-Grams Folds Out of Business Again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Disney Bros. Begins Production</vt:lpstr>
      <vt:lpstr>Disney Bros. Begins Production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Mintz</vt:lpstr>
      <vt:lpstr>The Coming of Mickey</vt:lpstr>
      <vt:lpstr>The Coming of Mickey</vt:lpstr>
      <vt:lpstr>The Coming of Mickey</vt:lpstr>
      <vt:lpstr>The Coming of Mickey</vt:lpstr>
      <vt:lpstr>Plane Crazy</vt:lpstr>
      <vt:lpstr>Galloping Gaucho</vt:lpstr>
      <vt:lpstr>The Jazz Singer, Oct ‘27</vt:lpstr>
    </vt:vector>
  </TitlesOfParts>
  <Company>Utah Valley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Disney’s Folly</dc:title>
  <dc:creator>Rodayne Esmay</dc:creator>
  <cp:lastModifiedBy>Rodayne Esmay</cp:lastModifiedBy>
  <cp:revision>34</cp:revision>
  <dcterms:created xsi:type="dcterms:W3CDTF">2013-08-30T00:40:43Z</dcterms:created>
  <dcterms:modified xsi:type="dcterms:W3CDTF">2016-01-22T19:19:20Z</dcterms:modified>
</cp:coreProperties>
</file>

<file path=docProps/thumbnail.jpeg>
</file>